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22400" y="420842"/>
            <a:ext cx="11318400" cy="5007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4267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985002" y="1689100"/>
            <a:ext cx="4770967" cy="4521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33"/>
            </a:lvl1pPr>
          </a:lstStyle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422402" y="1689100"/>
            <a:ext cx="6067300" cy="4521200"/>
          </a:xfrm>
        </p:spPr>
        <p:txBody>
          <a:bodyPr>
            <a:noAutofit/>
          </a:bodyPr>
          <a:lstStyle>
            <a:lvl1pPr>
              <a:buClr>
                <a:schemeClr val="bg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00" y="1154422"/>
            <a:ext cx="11328000" cy="7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8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029"/>
            <a:ext cx="12192000" cy="11499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7800" y="420842"/>
            <a:ext cx="11318400" cy="5007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985002" y="1689100"/>
            <a:ext cx="4770967" cy="4521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33"/>
            </a:lvl1pPr>
          </a:lstStyle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447802" y="1689100"/>
            <a:ext cx="6067300" cy="4521200"/>
          </a:xfrm>
        </p:spPr>
        <p:txBody>
          <a:bodyPr>
            <a:noAutofit/>
          </a:bodyPr>
          <a:lstStyle>
            <a:lvl1pPr>
              <a:buClr>
                <a:schemeClr val="bg2"/>
              </a:buClr>
              <a:defRPr>
                <a:solidFill>
                  <a:srgbClr val="00516A"/>
                </a:solidFill>
              </a:defRPr>
            </a:lvl1pPr>
            <a:lvl2pPr>
              <a:buClr>
                <a:schemeClr val="bg2"/>
              </a:buClr>
              <a:defRPr>
                <a:solidFill>
                  <a:srgbClr val="00516A"/>
                </a:solidFill>
              </a:defRPr>
            </a:lvl2pPr>
            <a:lvl3pPr>
              <a:buClr>
                <a:schemeClr val="bg2"/>
              </a:buClr>
              <a:defRPr>
                <a:solidFill>
                  <a:srgbClr val="00516A"/>
                </a:solidFill>
              </a:defRPr>
            </a:lvl3pPr>
            <a:lvl4pPr>
              <a:buClr>
                <a:schemeClr val="bg2"/>
              </a:buClr>
              <a:defRPr>
                <a:solidFill>
                  <a:srgbClr val="00516A"/>
                </a:solidFill>
              </a:defRPr>
            </a:lvl4pPr>
            <a:lvl5pPr>
              <a:buClr>
                <a:schemeClr val="bg2"/>
              </a:buClr>
              <a:defRPr>
                <a:solidFill>
                  <a:srgbClr val="00516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6077"/>
            <a:ext cx="12192000" cy="8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9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400" y="420842"/>
            <a:ext cx="11318400" cy="5007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800" y="1485001"/>
            <a:ext cx="11304000" cy="45221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2000" y="6356353"/>
            <a:ext cx="52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A2E5"/>
                </a:solidFill>
              </a:defRPr>
            </a:lvl1pPr>
          </a:lstStyle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7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09585" rtl="0" eaLnBrk="1" latinLnBrk="0" hangingPunct="1">
        <a:spcBef>
          <a:spcPct val="0"/>
        </a:spcBef>
        <a:buNone/>
        <a:defRPr sz="3733" b="0" u="none" kern="1200">
          <a:solidFill>
            <a:schemeClr val="tx1"/>
          </a:solidFill>
          <a:uFill>
            <a:solidFill>
              <a:srgbClr val="00A2E5"/>
            </a:solidFill>
          </a:u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628" y="-48980"/>
            <a:ext cx="12192000" cy="1246397"/>
          </a:xfrm>
        </p:spPr>
        <p:txBody>
          <a:bodyPr/>
          <a:lstStyle/>
          <a:p>
            <a:r>
              <a:rPr lang="en-GB" sz="3733" dirty="0"/>
              <a:t>NHS </a:t>
            </a:r>
            <a:r>
              <a:rPr lang="en-GB" sz="3733" dirty="0" smtClean="0"/>
              <a:t>Lothian</a:t>
            </a:r>
            <a:endParaRPr lang="en-GB" sz="3733" dirty="0"/>
          </a:p>
        </p:txBody>
      </p:sp>
      <p:sp>
        <p:nvSpPr>
          <p:cNvPr id="2" name="Rectangle 1"/>
          <p:cNvSpPr/>
          <p:nvPr/>
        </p:nvSpPr>
        <p:spPr>
          <a:xfrm>
            <a:off x="6041777" y="2003175"/>
            <a:ext cx="5839051" cy="1459732"/>
          </a:xfrm>
          <a:prstGeom prst="rect">
            <a:avLst/>
          </a:prstGeom>
          <a:solidFill>
            <a:srgbClr val="1A9ED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12760"/>
            <a:r>
              <a:rPr lang="en-GB" sz="2000" b="1" dirty="0">
                <a:solidFill>
                  <a:schemeClr val="bg1"/>
                </a:solidFill>
              </a:rPr>
              <a:t>What have been the enablers?</a:t>
            </a:r>
          </a:p>
        </p:txBody>
      </p:sp>
      <p:sp>
        <p:nvSpPr>
          <p:cNvPr id="7" name="Rectangle 6"/>
          <p:cNvSpPr/>
          <p:nvPr/>
        </p:nvSpPr>
        <p:spPr>
          <a:xfrm>
            <a:off x="6053417" y="3564609"/>
            <a:ext cx="5827411" cy="1494977"/>
          </a:xfrm>
          <a:prstGeom prst="rect">
            <a:avLst/>
          </a:prstGeom>
          <a:solidFill>
            <a:srgbClr val="B8006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12760"/>
            <a:r>
              <a:rPr lang="en-GB" sz="2000" b="1" dirty="0">
                <a:solidFill>
                  <a:schemeClr val="bg1"/>
                </a:solidFill>
              </a:rPr>
              <a:t>We overcame our challenges by:</a:t>
            </a:r>
          </a:p>
        </p:txBody>
      </p:sp>
      <p:sp>
        <p:nvSpPr>
          <p:cNvPr id="8" name="Rectangle 7"/>
          <p:cNvSpPr/>
          <p:nvPr/>
        </p:nvSpPr>
        <p:spPr>
          <a:xfrm>
            <a:off x="216904" y="5128367"/>
            <a:ext cx="11639389" cy="1593212"/>
          </a:xfrm>
          <a:prstGeom prst="rect">
            <a:avLst/>
          </a:prstGeom>
          <a:solidFill>
            <a:srgbClr val="0043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70"/>
            <a:endParaRPr lang="en-GB" sz="186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2728" y="2017293"/>
            <a:ext cx="5708261" cy="1445615"/>
          </a:xfrm>
          <a:prstGeom prst="rect">
            <a:avLst/>
          </a:prstGeom>
          <a:solidFill>
            <a:srgbClr val="6B077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12760"/>
            <a:r>
              <a:rPr lang="en-GB" sz="2000" b="1" dirty="0">
                <a:solidFill>
                  <a:schemeClr val="bg1"/>
                </a:solidFill>
              </a:rPr>
              <a:t>What’s worked well?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6905" y="3555780"/>
            <a:ext cx="5713060" cy="1503805"/>
          </a:xfrm>
          <a:prstGeom prst="rect">
            <a:avLst/>
          </a:prstGeom>
          <a:solidFill>
            <a:srgbClr val="00684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70"/>
            <a:endParaRPr lang="en-GB" sz="1867" dirty="0">
              <a:solidFill>
                <a:prstClr val="white"/>
              </a:solidFill>
              <a:latin typeface="Calibri"/>
            </a:endParaRPr>
          </a:p>
          <a:p>
            <a:pPr defTabSz="812760"/>
            <a:r>
              <a:rPr lang="en-GB" sz="1867" b="1" dirty="0">
                <a:solidFill>
                  <a:schemeClr val="bg1"/>
                </a:solidFill>
              </a:rPr>
              <a:t>What have been the challenges?</a:t>
            </a:r>
          </a:p>
          <a:p>
            <a:pPr defTabSz="609570"/>
            <a:endParaRPr lang="en-GB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2729" y="5152460"/>
            <a:ext cx="5499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12760"/>
            <a:r>
              <a:rPr lang="en-GB" sz="2000" b="1" dirty="0">
                <a:solidFill>
                  <a:schemeClr val="bg1"/>
                </a:solidFill>
              </a:rPr>
              <a:t>Any top tips?</a:t>
            </a:r>
          </a:p>
        </p:txBody>
      </p:sp>
    </p:spTree>
    <p:extLst>
      <p:ext uri="{BB962C8B-B14F-4D97-AF65-F5344CB8AC3E}">
        <p14:creationId xmlns:p14="http://schemas.microsoft.com/office/powerpoint/2010/main" val="11266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NHS Lothian – What worked well?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447801" y="1689100"/>
            <a:ext cx="9986155" cy="4521200"/>
          </a:xfrm>
        </p:spPr>
        <p:txBody>
          <a:bodyPr/>
          <a:lstStyle/>
          <a:p>
            <a:r>
              <a:rPr lang="en-GB" sz="2400" dirty="0"/>
              <a:t>Highlighted to clinical management team</a:t>
            </a:r>
          </a:p>
          <a:p>
            <a:pPr lvl="2"/>
            <a:r>
              <a:rPr lang="en-GB" dirty="0"/>
              <a:t>Dissemination of change using SBAR</a:t>
            </a:r>
          </a:p>
          <a:p>
            <a:pPr lvl="2"/>
            <a:r>
              <a:rPr lang="en-GB" dirty="0"/>
              <a:t>Highlight resources and time requirements </a:t>
            </a:r>
          </a:p>
          <a:p>
            <a:pPr lvl="3"/>
            <a:r>
              <a:rPr lang="en-GB" sz="2400" dirty="0"/>
              <a:t>Both initially and as service embeds and develops</a:t>
            </a:r>
          </a:p>
          <a:p>
            <a:r>
              <a:rPr lang="en-GB" sz="2400" dirty="0"/>
              <a:t>Multidisciplinary team  involvement</a:t>
            </a:r>
          </a:p>
          <a:p>
            <a:r>
              <a:rPr lang="en-GB" sz="2400" dirty="0"/>
              <a:t>Support and enthusiasm at all levels within maternity services</a:t>
            </a:r>
          </a:p>
          <a:p>
            <a:r>
              <a:rPr lang="en-GB" sz="2400" dirty="0"/>
              <a:t>Early engagement with Medical Physics team</a:t>
            </a:r>
            <a:endParaRPr lang="en-GB" sz="1867" dirty="0"/>
          </a:p>
          <a:p>
            <a:r>
              <a:rPr lang="en-GB" sz="2400" dirty="0"/>
              <a:t>Clinical champion/s</a:t>
            </a:r>
          </a:p>
          <a:p>
            <a:pPr lvl="1"/>
            <a:r>
              <a:rPr lang="en-GB" sz="2400" dirty="0"/>
              <a:t>Daily input </a:t>
            </a:r>
          </a:p>
          <a:p>
            <a:pPr lvl="2"/>
            <a:r>
              <a:rPr lang="en-GB" dirty="0"/>
              <a:t> Aid in troubleshooting</a:t>
            </a:r>
          </a:p>
          <a:p>
            <a:pPr lvl="2"/>
            <a:r>
              <a:rPr lang="en-GB" dirty="0"/>
              <a:t>Support staff</a:t>
            </a:r>
          </a:p>
          <a:p>
            <a:pPr lvl="2"/>
            <a:r>
              <a:rPr lang="en-GB" dirty="0"/>
              <a:t>Ensure process in place</a:t>
            </a:r>
          </a:p>
          <a:p>
            <a:pPr lvl="1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447801" y="1689100"/>
            <a:ext cx="10737269" cy="4521200"/>
          </a:xfrm>
        </p:spPr>
        <p:txBody>
          <a:bodyPr/>
          <a:lstStyle/>
          <a:p>
            <a:r>
              <a:rPr lang="en-GB" dirty="0"/>
              <a:t>Resource</a:t>
            </a:r>
          </a:p>
          <a:p>
            <a:pPr lvl="1"/>
            <a:r>
              <a:rPr lang="en-GB" dirty="0"/>
              <a:t>Individual packs for PILs and consent forms for ease of use</a:t>
            </a:r>
          </a:p>
          <a:p>
            <a:pPr lvl="1"/>
            <a:r>
              <a:rPr lang="en-GB" dirty="0"/>
              <a:t>Designated space with computer, telephone and photocopying</a:t>
            </a:r>
          </a:p>
          <a:p>
            <a:pPr lvl="1"/>
            <a:r>
              <a:rPr lang="en-GB" dirty="0"/>
              <a:t>Filing system for completed consent forms</a:t>
            </a:r>
          </a:p>
          <a:p>
            <a:pPr lvl="1"/>
            <a:r>
              <a:rPr lang="en-GB" dirty="0"/>
              <a:t>Formal process for return of machines being negotiated</a:t>
            </a:r>
          </a:p>
          <a:p>
            <a:r>
              <a:rPr lang="en-GB" dirty="0"/>
              <a:t>Staff</a:t>
            </a:r>
          </a:p>
          <a:p>
            <a:pPr lvl="1"/>
            <a:r>
              <a:rPr lang="en-GB" dirty="0"/>
              <a:t>Face to face familiarisation and training crucial </a:t>
            </a:r>
          </a:p>
          <a:p>
            <a:pPr lvl="1"/>
            <a:r>
              <a:rPr lang="en-GB" dirty="0"/>
              <a:t>Reassurance</a:t>
            </a:r>
          </a:p>
          <a:p>
            <a:pPr lvl="1"/>
            <a:r>
              <a:rPr lang="en-GB" dirty="0"/>
              <a:t>Empowerment </a:t>
            </a:r>
          </a:p>
          <a:p>
            <a:pPr lvl="1"/>
            <a:r>
              <a:rPr lang="en-GB" dirty="0"/>
              <a:t>Process will be refined on local experience, feedback and requirement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 tips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447802" y="1689100"/>
            <a:ext cx="11096498" cy="4521200"/>
          </a:xfrm>
        </p:spPr>
        <p:txBody>
          <a:bodyPr/>
          <a:lstStyle/>
          <a:p>
            <a:r>
              <a:rPr lang="en-GB" dirty="0"/>
              <a:t>Familiarisation</a:t>
            </a:r>
          </a:p>
          <a:p>
            <a:pPr lvl="1"/>
            <a:r>
              <a:rPr lang="en-GB" dirty="0"/>
              <a:t>Paperwork</a:t>
            </a:r>
          </a:p>
          <a:p>
            <a:pPr lvl="1"/>
            <a:r>
              <a:rPr lang="en-GB" dirty="0"/>
              <a:t>Florence</a:t>
            </a:r>
          </a:p>
          <a:p>
            <a:pPr lvl="1"/>
            <a:r>
              <a:rPr lang="en-GB" dirty="0"/>
              <a:t>Recruitment</a:t>
            </a:r>
          </a:p>
          <a:p>
            <a:r>
              <a:rPr lang="en-GB" dirty="0"/>
              <a:t>Designated time for staff </a:t>
            </a:r>
            <a:r>
              <a:rPr lang="en-GB" dirty="0" smtClean="0"/>
              <a:t>training </a:t>
            </a:r>
          </a:p>
          <a:p>
            <a:pPr lvl="1"/>
            <a:r>
              <a:rPr lang="en-GB" dirty="0" smtClean="0"/>
              <a:t>Elaine Jack – Cross site training</a:t>
            </a:r>
            <a:endParaRPr lang="en-GB" dirty="0"/>
          </a:p>
          <a:p>
            <a:r>
              <a:rPr lang="en-GB" dirty="0"/>
              <a:t>START </a:t>
            </a:r>
            <a:r>
              <a:rPr lang="en-GB" dirty="0" smtClean="0"/>
              <a:t>RECRUITMENT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 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447802" y="1689100"/>
            <a:ext cx="9756902" cy="4521200"/>
          </a:xfrm>
        </p:spPr>
        <p:txBody>
          <a:bodyPr/>
          <a:lstStyle/>
          <a:p>
            <a:r>
              <a:rPr lang="en-GB" dirty="0" smtClean="0"/>
              <a:t>Postnatal implementation pathway</a:t>
            </a:r>
          </a:p>
          <a:p>
            <a:pPr lvl="1"/>
            <a:r>
              <a:rPr lang="en-GB" dirty="0" smtClean="0"/>
              <a:t>East Lothian (remote area)</a:t>
            </a:r>
          </a:p>
          <a:p>
            <a:r>
              <a:rPr lang="en-GB" dirty="0" smtClean="0"/>
              <a:t>Use of Near me </a:t>
            </a:r>
          </a:p>
          <a:p>
            <a:r>
              <a:rPr lang="en-GB" dirty="0" smtClean="0"/>
              <a:t>Pathways for Type 1 and type 2 diabetes and Multiple pregnancy  patients </a:t>
            </a:r>
          </a:p>
          <a:p>
            <a:r>
              <a:rPr lang="en-GB" dirty="0" smtClean="0"/>
              <a:t>Setup Consultant led HT clinic </a:t>
            </a:r>
          </a:p>
          <a:p>
            <a:pPr lvl="1"/>
            <a:r>
              <a:rPr lang="en-GB" dirty="0" smtClean="0"/>
              <a:t> Preconception counselling </a:t>
            </a:r>
          </a:p>
          <a:p>
            <a:pPr lvl="1"/>
            <a:r>
              <a:rPr lang="en-GB" dirty="0" smtClean="0"/>
              <a:t>PN debrief </a:t>
            </a:r>
          </a:p>
          <a:p>
            <a:pPr lvl="1"/>
            <a:r>
              <a:rPr lang="en-GB" dirty="0" smtClean="0"/>
              <a:t>Referral into adult HT services as  required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FFA5BB8D-59DF-B047-A449-7BBCCFF1A94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7" r="2577"/>
          <a:stretch>
            <a:fillRect/>
          </a:stretch>
        </p:blipFill>
        <p:spPr>
          <a:xfrm>
            <a:off x="11221385" y="215102"/>
            <a:ext cx="824143" cy="780998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B74493C-D99A-4149-B9DC-143FC4CB2C0C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570" y="388841"/>
            <a:ext cx="1614487" cy="433520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B2090A5-7419-7640-9D99-DCA2C91D40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570" y="6485828"/>
            <a:ext cx="1448380" cy="308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C757525-90F3-6D45-AF7F-9927EDD580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824" y="6499860"/>
            <a:ext cx="1255166" cy="2946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9572AB-2C73-F24F-85AF-33E198A7CB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094" y="6173408"/>
            <a:ext cx="596035" cy="624840"/>
          </a:xfrm>
          <a:prstGeom prst="rect">
            <a:avLst/>
          </a:prstGeom>
        </p:spPr>
      </p:pic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CE18835F-64AF-6042-ACAB-926D305A57FB}"/>
              </a:ext>
            </a:extLst>
          </p:cNvPr>
          <p:cNvSpPr txBox="1">
            <a:spLocks/>
          </p:cNvSpPr>
          <p:nvPr/>
        </p:nvSpPr>
        <p:spPr>
          <a:xfrm>
            <a:off x="447801" y="1689100"/>
            <a:ext cx="10737269" cy="4521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•"/>
              <a:defRPr sz="3200" kern="1200">
                <a:solidFill>
                  <a:srgbClr val="00516A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–"/>
              <a:defRPr sz="2667" kern="1200">
                <a:solidFill>
                  <a:srgbClr val="00516A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•"/>
              <a:defRPr sz="2400" kern="1200">
                <a:solidFill>
                  <a:srgbClr val="00516A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–"/>
              <a:defRPr sz="2133" kern="1200">
                <a:solidFill>
                  <a:srgbClr val="00516A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»"/>
              <a:defRPr sz="2133" kern="1200">
                <a:solidFill>
                  <a:srgbClr val="00516A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Data-driven evaluation</a:t>
            </a:r>
          </a:p>
          <a:p>
            <a:pPr lvl="1"/>
            <a:r>
              <a:rPr lang="en-GB" dirty="0"/>
              <a:t>Routinely recorded data</a:t>
            </a:r>
          </a:p>
          <a:p>
            <a:pPr lvl="1"/>
            <a:r>
              <a:rPr lang="en-GB" dirty="0"/>
              <a:t>Evaluate patient pathway - uptake and equity of access </a:t>
            </a:r>
          </a:p>
          <a:p>
            <a:pPr lvl="1"/>
            <a:r>
              <a:rPr lang="en-GB" dirty="0"/>
              <a:t>Health </a:t>
            </a:r>
            <a:r>
              <a:rPr lang="en-GB"/>
              <a:t>economic evaluation</a:t>
            </a:r>
          </a:p>
          <a:p>
            <a:pPr marL="609585" lvl="1" indent="0">
              <a:buNone/>
            </a:pPr>
            <a:endParaRPr lang="en-GB" dirty="0"/>
          </a:p>
          <a:p>
            <a:r>
              <a:rPr lang="en-GB" dirty="0"/>
              <a:t>Qualitative research </a:t>
            </a:r>
          </a:p>
          <a:p>
            <a:pPr lvl="1"/>
            <a:r>
              <a:rPr lang="en-GB" dirty="0"/>
              <a:t>Semi-structured interviews with women and staff</a:t>
            </a:r>
          </a:p>
          <a:p>
            <a:pPr lvl="1"/>
            <a:r>
              <a:rPr lang="en-GB" dirty="0"/>
              <a:t>Lothian, Lanarkshire and Highlands and Islands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pic>
        <p:nvPicPr>
          <p:cNvPr id="1026" name="Picture 2" descr="C:\Users\nirmala.mary\AppData\Local\Microsoft\Windows\Temporary Internet Files\Content.Outlook\ZQ2JTQQO\Screenshot 2020-06-04 at 17 48 37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78112" y="1792015"/>
            <a:ext cx="2516695" cy="21556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16990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2">
      <a:dk1>
        <a:srgbClr val="565456"/>
      </a:dk1>
      <a:lt1>
        <a:sysClr val="window" lastClr="FFFFFF"/>
      </a:lt1>
      <a:dk2>
        <a:srgbClr val="1B4C87"/>
      </a:dk2>
      <a:lt2>
        <a:srgbClr val="009FE2"/>
      </a:lt2>
      <a:accent1>
        <a:srgbClr val="00704A"/>
      </a:accent1>
      <a:accent2>
        <a:srgbClr val="F8971D"/>
      </a:accent2>
      <a:accent3>
        <a:srgbClr val="C6006F"/>
      </a:accent3>
      <a:accent4>
        <a:srgbClr val="78278B"/>
      </a:accent4>
      <a:accent5>
        <a:srgbClr val="B30838"/>
      </a:accent5>
      <a:accent6>
        <a:srgbClr val="7AC143"/>
      </a:accent6>
      <a:hlink>
        <a:srgbClr val="009FE2"/>
      </a:hlink>
      <a:folHlink>
        <a:srgbClr val="1B4C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randing Presentation for Board" id="{F68CDD88-C11B-48F8-9772-B8AAA3601428}" vid="{9EFEADEC-4BA7-42F5-B618-FB32723B77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242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2_Office Theme</vt:lpstr>
      <vt:lpstr>NHS Lothian</vt:lpstr>
      <vt:lpstr>NHS Lothian – What worked well? </vt:lpstr>
      <vt:lpstr>Challenges</vt:lpstr>
      <vt:lpstr>Top tips</vt:lpstr>
      <vt:lpstr>Next steps  </vt:lpstr>
      <vt:lpstr>Evaluation </vt:lpstr>
    </vt:vector>
  </TitlesOfParts>
  <Company>Healthcare Improvement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presenting Board</dc:title>
  <dc:creator>Geraldine Jordan</dc:creator>
  <cp:lastModifiedBy>Laura Brown</cp:lastModifiedBy>
  <cp:revision>20</cp:revision>
  <dcterms:created xsi:type="dcterms:W3CDTF">2020-05-14T07:20:17Z</dcterms:created>
  <dcterms:modified xsi:type="dcterms:W3CDTF">2020-06-26T15:48:28Z</dcterms:modified>
</cp:coreProperties>
</file>