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65" r:id="rId3"/>
    <p:sldId id="271" r:id="rId4"/>
    <p:sldId id="272" r:id="rId5"/>
    <p:sldId id="257" r:id="rId6"/>
    <p:sldId id="273" r:id="rId7"/>
    <p:sldId id="266" r:id="rId8"/>
    <p:sldId id="258" r:id="rId9"/>
    <p:sldId id="267" r:id="rId10"/>
    <p:sldId id="268" r:id="rId11"/>
    <p:sldId id="259" r:id="rId12"/>
    <p:sldId id="260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70898-E455-4A28-B5A5-883F163E373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6A8E0-89DA-40AD-BBCF-FC921A340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7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28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49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5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2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27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6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3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74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9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30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18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3442D-8BA6-402E-90BD-108870CA40C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6582-5C47-4D10-A622-08C05990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4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ep.siemens-info.com/en-us/clinitek-status-plus-visual-urinalysis-video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ing.com/videos/search?q=blood+pressure+nhs+scotland&amp;&amp;view=detail&amp;mid=E5831E3B7EAF581000E4E5831E3B7EAF581000E4&amp;&amp;FORM=VRDGAR&amp;ru=%2Fvideos%2Fsearch%3Fq%3Dblood%2520pressure%2520nhs%2520scotland%26qs%3Dn%26form%3DQBVR%26sp%3D-1%26pq%3Dblood%2520pressure%2520nhs%2520scotland%26sc%3D1-27%26sk%3D%26cvid%3D50337D8E13644BE8B950A9C184551A8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5751"/>
            <a:ext cx="10515600" cy="5500098"/>
          </a:xfrm>
        </p:spPr>
        <p:txBody>
          <a:bodyPr>
            <a:normAutofit/>
          </a:bodyPr>
          <a:lstStyle/>
          <a:p>
            <a:pPr algn="ctr"/>
            <a:r>
              <a:rPr lang="en-GB" sz="6600" dirty="0" smtClean="0"/>
              <a:t>Using technology to support remote maternity care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4269" y="6005739"/>
            <a:ext cx="1761308" cy="85226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May 2020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24609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051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172" y="983387"/>
            <a:ext cx="9274628" cy="1325563"/>
          </a:xfrm>
        </p:spPr>
        <p:txBody>
          <a:bodyPr/>
          <a:lstStyle/>
          <a:p>
            <a:pPr algn="ctr"/>
            <a:r>
              <a:rPr lang="en-GB" dirty="0" smtClean="0"/>
              <a:t>How to distribute home urinalysis kits to women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2913" y="1924327"/>
            <a:ext cx="1722664" cy="28812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645" y="2531018"/>
            <a:ext cx="10515600" cy="4549050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 startAt="12"/>
            </a:pPr>
            <a:r>
              <a:rPr lang="en-GB" sz="3000" dirty="0" smtClean="0"/>
              <a:t>Give women the information leaflet on how to self-monitor for proteinuria and glycosuria.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en-GB" sz="3000" dirty="0" smtClean="0"/>
              <a:t>Use teach-back to ensure the woman understands how to use the test and where and how to record her results.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en-GB" sz="3000" dirty="0" smtClean="0"/>
              <a:t>Be clear whether this will be done in place of usual care (e.g. on the morning of a scheduled telephone/ virtual clinic appointment) or in addition to usual care (e.g. once a week, three times a week etc.). </a:t>
            </a:r>
            <a:endParaRPr lang="en-GB" sz="3000" dirty="0" smtClean="0"/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It might be helpful to share this video from the manufacturer – </a:t>
            </a:r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https://pep.siemens-info.com/en-us/clinitek-status-plus-visual-urinalysis-video</a:t>
            </a:r>
            <a:endParaRPr lang="en-GB" dirty="0"/>
          </a:p>
          <a:p>
            <a:pPr marL="0" lv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24609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28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86" y="737371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Reporting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52" y="2312126"/>
            <a:ext cx="11427822" cy="4648608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Let women know your local arrangements to </a:t>
            </a:r>
            <a:r>
              <a:rPr lang="en-GB" dirty="0"/>
              <a:t>report their results using a system (e.g. </a:t>
            </a:r>
            <a:r>
              <a:rPr lang="en-GB" dirty="0" err="1"/>
              <a:t>BadgerNet</a:t>
            </a:r>
            <a:r>
              <a:rPr lang="en-GB" dirty="0"/>
              <a:t> or Florence), ensure this is set up and she is able to log-in before she leaves the clinic. </a:t>
            </a:r>
            <a:endParaRPr lang="en-GB" dirty="0" smtClean="0"/>
          </a:p>
          <a:p>
            <a:pPr lvl="0"/>
            <a:r>
              <a:rPr lang="en-GB" dirty="0" smtClean="0"/>
              <a:t>Use </a:t>
            </a:r>
            <a:r>
              <a:rPr lang="en-GB" dirty="0"/>
              <a:t>teach-back to show her where and how to record her results. Ask her to demonstrate that she is able to do this, preferably using her own mobile phone or tablet. </a:t>
            </a:r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24609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647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068" y="670696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Escalation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697" y="2204447"/>
            <a:ext cx="10515600" cy="4351338"/>
          </a:xfrm>
        </p:spPr>
        <p:txBody>
          <a:bodyPr/>
          <a:lstStyle/>
          <a:p>
            <a:r>
              <a:rPr lang="en-GB" dirty="0"/>
              <a:t>Please </a:t>
            </a:r>
            <a:r>
              <a:rPr lang="en-GB" dirty="0" smtClean="0"/>
              <a:t>highlight to women the information in the leaflet on when to contact the hospital if </a:t>
            </a:r>
            <a:r>
              <a:rPr lang="en-GB" dirty="0"/>
              <a:t>they develop raised blood pressure, new proteinuria/increasing proteinuria, or new symptoms. </a:t>
            </a:r>
            <a:endParaRPr lang="en-GB" dirty="0" smtClean="0"/>
          </a:p>
          <a:p>
            <a:r>
              <a:rPr lang="en-GB" dirty="0" smtClean="0"/>
              <a:t>Please also ensure they are clear that the normal processes for reporting a change in their health or pregnancy still apply so they know where to seek advice.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24609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92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068" y="670696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Follow up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68" y="2204447"/>
            <a:ext cx="11101252" cy="4351338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Book the next appointment with the woman and discuss whether this will be face-to-face or using technology.  </a:t>
            </a:r>
          </a:p>
          <a:p>
            <a:pPr lvl="0"/>
            <a:r>
              <a:rPr lang="en-GB" dirty="0" smtClean="0"/>
              <a:t>Inform the GP that the woman is undertaking home blood pressure monitoring  </a:t>
            </a:r>
          </a:p>
          <a:p>
            <a:r>
              <a:rPr lang="en-GB" dirty="0" smtClean="0"/>
              <a:t>Explain the local arrangements to the woman for the return of the blood pressure monitor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24609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52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9944" y="954064"/>
            <a:ext cx="10988040" cy="1325563"/>
          </a:xfrm>
        </p:spPr>
        <p:txBody>
          <a:bodyPr>
            <a:normAutofit/>
          </a:bodyPr>
          <a:lstStyle/>
          <a:p>
            <a:r>
              <a:rPr lang="en-GB" b="1" dirty="0" smtClean="0"/>
              <a:t>Midwifery and Obstetrics –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Why focus on this area?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3" y="2496322"/>
            <a:ext cx="11011988" cy="3943668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Covid-19</a:t>
            </a:r>
            <a:r>
              <a:rPr lang="en-GB" dirty="0" smtClean="0"/>
              <a:t> social distancing requirements:</a:t>
            </a:r>
          </a:p>
          <a:p>
            <a:pPr lvl="1"/>
            <a:r>
              <a:rPr lang="en-GB" dirty="0" smtClean="0"/>
              <a:t>All pregnant women to self isolate</a:t>
            </a:r>
          </a:p>
          <a:p>
            <a:pPr lvl="1"/>
            <a:r>
              <a:rPr lang="en-GB" dirty="0" smtClean="0"/>
              <a:t>Specific shielding requirements for people with specific medical conditions</a:t>
            </a:r>
          </a:p>
          <a:p>
            <a:r>
              <a:rPr lang="en-GB" dirty="0" smtClean="0"/>
              <a:t>Reduce numbers of women coming to clinical settings for routine appointments</a:t>
            </a:r>
          </a:p>
          <a:p>
            <a:r>
              <a:rPr lang="en-GB" dirty="0" smtClean="0"/>
              <a:t>Reduction in the numbers of midwives and obstetricians available for routine appointments</a:t>
            </a:r>
          </a:p>
          <a:p>
            <a:r>
              <a:rPr lang="en-GB" dirty="0" smtClean="0"/>
              <a:t>Support for all women but especially complex women to manage their care at home to detect pre-eclampsia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24609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729" y="1163253"/>
            <a:ext cx="2165260" cy="1935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84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8" y="1616847"/>
            <a:ext cx="1207987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What is being proposed?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1. </a:t>
            </a:r>
            <a:r>
              <a:rPr lang="en-GB" dirty="0" smtClean="0"/>
              <a:t>Enabling specific high risk groups of women to monitor blood pressure remotely and test urine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3442473"/>
            <a:ext cx="11011988" cy="3943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To do this – </a:t>
            </a:r>
          </a:p>
          <a:p>
            <a:r>
              <a:rPr lang="en-GB" dirty="0" smtClean="0"/>
              <a:t>A large quantity of blood pressure monitors validated for use in pregnancy have been procured nationally by the Scottish Government.</a:t>
            </a:r>
          </a:p>
          <a:p>
            <a:r>
              <a:rPr lang="en-GB" dirty="0" smtClean="0"/>
              <a:t>Guidance for clinicians has been produced by a clinical oversight group.</a:t>
            </a:r>
          </a:p>
          <a:p>
            <a:r>
              <a:rPr lang="en-GB" dirty="0" smtClean="0"/>
              <a:t>An information leaflet for women on how to monitor blood pressure and test urine has been developed.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8553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42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8" y="1616847"/>
            <a:ext cx="1207987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What is being proposed?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>2</a:t>
            </a:r>
            <a:r>
              <a:rPr lang="en-GB" b="1" dirty="0" smtClean="0"/>
              <a:t>. </a:t>
            </a:r>
            <a:r>
              <a:rPr lang="en-GB" dirty="0" smtClean="0"/>
              <a:t>Enabling appointments to be carried out remotely using technology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699" y="2592480"/>
            <a:ext cx="3337878" cy="20920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3442473"/>
            <a:ext cx="11011988" cy="3943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To do this – </a:t>
            </a:r>
          </a:p>
          <a:p>
            <a:r>
              <a:rPr lang="en-GB" dirty="0" smtClean="0"/>
              <a:t>HIS and the NHS Near Me team have been working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with </a:t>
            </a:r>
            <a:r>
              <a:rPr lang="en-GB" dirty="0" smtClean="0"/>
              <a:t>Boards to introduce NHS Near Me.</a:t>
            </a:r>
          </a:p>
          <a:p>
            <a:r>
              <a:rPr lang="en-GB" dirty="0" smtClean="0"/>
              <a:t>An information leaflet for women on how to operate NHS Near Me has been developed.</a:t>
            </a:r>
          </a:p>
          <a:p>
            <a:r>
              <a:rPr lang="en-GB" dirty="0" smtClean="0"/>
              <a:t>Training for clinicians on operating NHS Near Me is available on </a:t>
            </a:r>
            <a:r>
              <a:rPr lang="en-GB" dirty="0" err="1" smtClean="0"/>
              <a:t>TURAS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8553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6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5739" y="737371"/>
            <a:ext cx="4658225" cy="1325563"/>
          </a:xfrm>
        </p:spPr>
        <p:txBody>
          <a:bodyPr/>
          <a:lstStyle/>
          <a:p>
            <a:r>
              <a:rPr lang="en-GB" dirty="0" smtClean="0"/>
              <a:t>Who is included?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" y="2207216"/>
            <a:ext cx="11717383" cy="4494438"/>
          </a:xfrm>
        </p:spPr>
        <p:txBody>
          <a:bodyPr/>
          <a:lstStyle/>
          <a:p>
            <a:r>
              <a:rPr lang="en-GB" dirty="0"/>
              <a:t>Home monitoring will be initially targeted to women at high-risk of hypertensive complications or who are ‘shielded’ because of serious underlying medical conditions (Group 1). </a:t>
            </a:r>
            <a:endParaRPr lang="en-GB" dirty="0" smtClean="0"/>
          </a:p>
          <a:p>
            <a:r>
              <a:rPr lang="en-GB" dirty="0" smtClean="0"/>
              <a:t>Boards </a:t>
            </a:r>
            <a:r>
              <a:rPr lang="en-GB" dirty="0"/>
              <a:t>will subsequently roll this out to women identified at increased risk of hypertensive complications (Group 2). </a:t>
            </a:r>
            <a:endParaRPr lang="en-GB" dirty="0" smtClean="0"/>
          </a:p>
          <a:p>
            <a:r>
              <a:rPr lang="en-GB" dirty="0" smtClean="0"/>
              <a:t>Subject </a:t>
            </a:r>
            <a:r>
              <a:rPr lang="en-GB" dirty="0"/>
              <a:t>to ongoing availability of monitors and successful roll-out of home monitoring to women in Groups 1 and 2, </a:t>
            </a:r>
            <a:r>
              <a:rPr lang="en-GB" dirty="0" smtClean="0"/>
              <a:t>Boards </a:t>
            </a:r>
            <a:r>
              <a:rPr lang="en-GB" dirty="0"/>
              <a:t>may wish to extend roll-out to women in Group 3.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24609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847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169" y="1028066"/>
            <a:ext cx="4658225" cy="8693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do we do this?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2906350"/>
            <a:ext cx="11717383" cy="4494438"/>
          </a:xfrm>
        </p:spPr>
        <p:txBody>
          <a:bodyPr>
            <a:normAutofit/>
          </a:bodyPr>
          <a:lstStyle/>
          <a:p>
            <a:r>
              <a:rPr lang="en-GB" dirty="0" smtClean="0"/>
              <a:t>Delivery and labelling of BP monitors.</a:t>
            </a:r>
          </a:p>
          <a:p>
            <a:r>
              <a:rPr lang="en-GB" dirty="0" smtClean="0"/>
              <a:t>How to identify suitable women to take part in remote monitoring.</a:t>
            </a:r>
          </a:p>
          <a:p>
            <a:r>
              <a:rPr lang="en-GB" dirty="0" smtClean="0"/>
              <a:t>How women will record and report their remote monitoring results </a:t>
            </a:r>
          </a:p>
          <a:p>
            <a:r>
              <a:rPr lang="en-GB" dirty="0" smtClean="0"/>
              <a:t>The frequency of monitoring and reporting blood pressure readings and urinalysis results.</a:t>
            </a:r>
          </a:p>
          <a:p>
            <a:r>
              <a:rPr lang="en-GB" dirty="0" smtClean="0"/>
              <a:t>The return process for BP monitors distributed to women.</a:t>
            </a:r>
          </a:p>
          <a:p>
            <a:r>
              <a:rPr lang="en-GB" dirty="0" smtClean="0"/>
              <a:t>What appointments technology can be used for, and which technology will be used.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" y="197621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91284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3177" y="1798412"/>
            <a:ext cx="1180882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Each Board has an obstetric lead and maternity lead who will inform you of your local processes for</a:t>
            </a:r>
            <a:r>
              <a:rPr lang="en-GB" dirty="0" smtClean="0"/>
              <a:t>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33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172" y="983387"/>
            <a:ext cx="9274628" cy="1325563"/>
          </a:xfrm>
        </p:spPr>
        <p:txBody>
          <a:bodyPr/>
          <a:lstStyle/>
          <a:p>
            <a:pPr algn="ctr"/>
            <a:r>
              <a:rPr lang="en-GB" dirty="0" smtClean="0"/>
              <a:t>How to distribute home BP monitoring kits to women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252" y="3825284"/>
            <a:ext cx="24733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007" y="2394811"/>
            <a:ext cx="10515600" cy="4104911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GB" dirty="0" smtClean="0"/>
              <a:t>Arrange </a:t>
            </a:r>
            <a:r>
              <a:rPr lang="en-GB" dirty="0"/>
              <a:t>for a woman to attend face to face appointment in maternity assessment unit or antenatal clinic. </a:t>
            </a:r>
            <a:endParaRPr lang="en-GB" dirty="0" smtClean="0"/>
          </a:p>
          <a:p>
            <a:pPr marL="514350" lvl="0" indent="-514350">
              <a:buAutoNum type="arabicPeriod"/>
            </a:pPr>
            <a:r>
              <a:rPr lang="en-GB" dirty="0" smtClean="0"/>
              <a:t>Ask </a:t>
            </a:r>
            <a:r>
              <a:rPr lang="en-GB" dirty="0"/>
              <a:t>her to bring her mobile phone with her to the appointment . </a:t>
            </a:r>
            <a:endParaRPr lang="en-GB" dirty="0" smtClean="0"/>
          </a:p>
          <a:p>
            <a:pPr marL="514350" lvl="0" indent="-514350">
              <a:buAutoNum type="arabicPeriod"/>
            </a:pPr>
            <a:r>
              <a:rPr lang="en-GB" dirty="0" smtClean="0"/>
              <a:t>If </a:t>
            </a:r>
            <a:r>
              <a:rPr lang="en-GB" dirty="0"/>
              <a:t>a woman already has a blood pressure monitor at </a:t>
            </a:r>
            <a:r>
              <a:rPr lang="en-GB" dirty="0" smtClean="0"/>
              <a:t>home ask </a:t>
            </a:r>
            <a:r>
              <a:rPr lang="en-GB" dirty="0"/>
              <a:t>her to bring it to the appointment so it can be </a:t>
            </a:r>
            <a:r>
              <a:rPr lang="en-GB" dirty="0" smtClean="0"/>
              <a:t>validated </a:t>
            </a:r>
            <a:r>
              <a:rPr lang="en-GB" dirty="0"/>
              <a:t>as suitable for use in pregnancy and puerperium.  </a:t>
            </a:r>
            <a:endParaRPr lang="en-GB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/>
              <a:t>Provide antenatal or postnatal check as usual. </a:t>
            </a:r>
          </a:p>
          <a:p>
            <a:pPr marL="514350" lvl="0" indent="-514350">
              <a:buAutoNum type="arabicPeriod"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24609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85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172" y="983387"/>
            <a:ext cx="9274628" cy="1325563"/>
          </a:xfrm>
        </p:spPr>
        <p:txBody>
          <a:bodyPr/>
          <a:lstStyle/>
          <a:p>
            <a:pPr algn="ctr"/>
            <a:r>
              <a:rPr lang="en-GB" dirty="0" smtClean="0"/>
              <a:t>How to distribute home BP monitoring kits to women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2" y="2531020"/>
            <a:ext cx="10515600" cy="4679678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GB" dirty="0" smtClean="0"/>
              <a:t>Assess </a:t>
            </a:r>
            <a:r>
              <a:rPr lang="en-GB" dirty="0"/>
              <a:t>eligibility to participate in self-monitoring of blood pressure and urinalysis. </a:t>
            </a:r>
            <a:endParaRPr lang="en-GB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en-GB" dirty="0" smtClean="0"/>
              <a:t>Ensure </a:t>
            </a:r>
            <a:r>
              <a:rPr lang="en-GB" dirty="0"/>
              <a:t>contact details are up to date on the hospital electronic system (home, mobile phone, number, and email</a:t>
            </a:r>
            <a:r>
              <a:rPr lang="en-GB" dirty="0" smtClean="0"/>
              <a:t>).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Provide an NHS device and an appropriately sized cuff (check upper arm measurement). In some cases, proxy measures may be taken from the forearm.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Complete a blood pressure monitor loan form with the woman, ensuring the asset is appropriately labelled and tracked and informed consent is given</a:t>
            </a:r>
          </a:p>
          <a:p>
            <a:pPr marL="514350" lvl="0" indent="-514350">
              <a:buFont typeface="+mj-lt"/>
              <a:buAutoNum type="arabicPeriod" startAt="5"/>
            </a:pP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24609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664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172" y="983387"/>
            <a:ext cx="9274628" cy="1325563"/>
          </a:xfrm>
        </p:spPr>
        <p:txBody>
          <a:bodyPr/>
          <a:lstStyle/>
          <a:p>
            <a:pPr algn="ctr"/>
            <a:r>
              <a:rPr lang="en-GB" dirty="0" smtClean="0"/>
              <a:t>How to distribute home BP monitoring kits to women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2" y="2531020"/>
            <a:ext cx="10515600" cy="4679678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 startAt="9"/>
            </a:pPr>
            <a:r>
              <a:rPr lang="en-GB" sz="3300" dirty="0" smtClean="0"/>
              <a:t>Give women the information leaflet on how to take their blood pressure reading, signposting the link to the short video by the British Heart Foundation.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en-GB" sz="3300" dirty="0" smtClean="0"/>
              <a:t>Use teach-back to show the woman how to take her own blood pressure, write down and interpret her results. 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en-GB" sz="3300" dirty="0" smtClean="0"/>
              <a:t>Ask the woman to take her blood pressure by herself twice, at least one minute apart, to demonstrate understanding. </a:t>
            </a:r>
            <a:endParaRPr lang="en-GB" sz="33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video from the British Heart Foundation might also </a:t>
            </a:r>
            <a:r>
              <a:rPr lang="en-GB" dirty="0" smtClean="0"/>
              <a:t>help</a:t>
            </a:r>
            <a:endParaRPr lang="en-GB" dirty="0"/>
          </a:p>
          <a:p>
            <a:pPr marL="0" indent="0">
              <a:buNone/>
            </a:pPr>
            <a:r>
              <a:rPr lang="en-GB" u="sng" dirty="0">
                <a:hlinkClick r:id="rId2"/>
              </a:rPr>
              <a:t>British Heart Foundation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224609"/>
            <a:ext cx="20193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964" y="224609"/>
            <a:ext cx="401161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297" y="4637314"/>
            <a:ext cx="2873830" cy="215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11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968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Using technology to support remote maternity care</vt:lpstr>
      <vt:lpstr>Midwifery and Obstetrics –  Why focus on this area?</vt:lpstr>
      <vt:lpstr>What is being proposed?  1. Enabling specific high risk groups of women to monitor blood pressure remotely and test urine </vt:lpstr>
      <vt:lpstr>What is being proposed?  2. Enabling appointments to be carried out remotely using technology </vt:lpstr>
      <vt:lpstr>Who is included?</vt:lpstr>
      <vt:lpstr>How do we do this? </vt:lpstr>
      <vt:lpstr>How to distribute home BP monitoring kits to women</vt:lpstr>
      <vt:lpstr>How to distribute home BP monitoring kits to women</vt:lpstr>
      <vt:lpstr>How to distribute home BP monitoring kits to women</vt:lpstr>
      <vt:lpstr>How to distribute home urinalysis kits to women</vt:lpstr>
      <vt:lpstr>Reporting results</vt:lpstr>
      <vt:lpstr>Escalation process</vt:lpstr>
      <vt:lpstr>Follow up process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Lamont B (Beverley)</dc:creator>
  <cp:lastModifiedBy>Lamont B (Beverley)</cp:lastModifiedBy>
  <cp:revision>16</cp:revision>
  <dcterms:created xsi:type="dcterms:W3CDTF">2020-04-30T12:07:57Z</dcterms:created>
  <dcterms:modified xsi:type="dcterms:W3CDTF">2020-05-05T08:58:23Z</dcterms:modified>
</cp:coreProperties>
</file>